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59"/>
  </p:notesMasterIdLst>
  <p:sldIdLst>
    <p:sldId id="439" r:id="rId4"/>
    <p:sldId id="486" r:id="rId5"/>
    <p:sldId id="512" r:id="rId6"/>
    <p:sldId id="461" r:id="rId7"/>
    <p:sldId id="478" r:id="rId8"/>
    <p:sldId id="450" r:id="rId9"/>
    <p:sldId id="452" r:id="rId10"/>
    <p:sldId id="454" r:id="rId11"/>
    <p:sldId id="453" r:id="rId12"/>
    <p:sldId id="460" r:id="rId13"/>
    <p:sldId id="458" r:id="rId14"/>
    <p:sldId id="455" r:id="rId15"/>
    <p:sldId id="456" r:id="rId16"/>
    <p:sldId id="457" r:id="rId17"/>
    <p:sldId id="498" r:id="rId18"/>
    <p:sldId id="513" r:id="rId19"/>
    <p:sldId id="446" r:id="rId20"/>
    <p:sldId id="379" r:id="rId21"/>
    <p:sldId id="382" r:id="rId22"/>
    <p:sldId id="383" r:id="rId23"/>
    <p:sldId id="306" r:id="rId24"/>
    <p:sldId id="303" r:id="rId25"/>
    <p:sldId id="413" r:id="rId26"/>
    <p:sldId id="483" r:id="rId27"/>
    <p:sldId id="501" r:id="rId28"/>
    <p:sldId id="373" r:id="rId29"/>
    <p:sldId id="415" r:id="rId30"/>
    <p:sldId id="417" r:id="rId31"/>
    <p:sldId id="418" r:id="rId32"/>
    <p:sldId id="376" r:id="rId33"/>
    <p:sldId id="374" r:id="rId34"/>
    <p:sldId id="375" r:id="rId35"/>
    <p:sldId id="410" r:id="rId36"/>
    <p:sldId id="409" r:id="rId37"/>
    <p:sldId id="411" r:id="rId38"/>
    <p:sldId id="420" r:id="rId39"/>
    <p:sldId id="331" r:id="rId40"/>
    <p:sldId id="465" r:id="rId41"/>
    <p:sldId id="502" r:id="rId42"/>
    <p:sldId id="480" r:id="rId43"/>
    <p:sldId id="481" r:id="rId44"/>
    <p:sldId id="503" r:id="rId45"/>
    <p:sldId id="504" r:id="rId46"/>
    <p:sldId id="505" r:id="rId47"/>
    <p:sldId id="506" r:id="rId48"/>
    <p:sldId id="507" r:id="rId49"/>
    <p:sldId id="329" r:id="rId50"/>
    <p:sldId id="328" r:id="rId51"/>
    <p:sldId id="508" r:id="rId52"/>
    <p:sldId id="509" r:id="rId53"/>
    <p:sldId id="510" r:id="rId54"/>
    <p:sldId id="514" r:id="rId55"/>
    <p:sldId id="477" r:id="rId56"/>
    <p:sldId id="448" r:id="rId57"/>
    <p:sldId id="51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</p14:sldIdLst>
        </p14:section>
        <p14:section name="Introduction + building blocks" id="{542CE5D0-7A65-443F-999A-1AD0B04547F1}">
          <p14:sldIdLst>
            <p14:sldId id="512"/>
            <p14:sldId id="461"/>
            <p14:sldId id="478"/>
            <p14:sldId id="450"/>
            <p14:sldId id="452"/>
            <p14:sldId id="454"/>
            <p14:sldId id="453"/>
            <p14:sldId id="460"/>
            <p14:sldId id="458"/>
            <p14:sldId id="455"/>
            <p14:sldId id="456"/>
            <p14:sldId id="457"/>
            <p14:sldId id="498"/>
          </p14:sldIdLst>
        </p14:section>
        <p14:section name="Charting principles" id="{A8747A81-765A-4E0B-BC40-75FCE16433C4}">
          <p14:sldIdLst>
            <p14:sldId id="513"/>
            <p14:sldId id="446"/>
            <p14:sldId id="379"/>
            <p14:sldId id="382"/>
            <p14:sldId id="383"/>
            <p14:sldId id="306"/>
            <p14:sldId id="303"/>
            <p14:sldId id="413"/>
            <p14:sldId id="483"/>
            <p14:sldId id="501"/>
            <p14:sldId id="373"/>
            <p14:sldId id="415"/>
            <p14:sldId id="417"/>
            <p14:sldId id="418"/>
            <p14:sldId id="376"/>
            <p14:sldId id="374"/>
            <p14:sldId id="375"/>
            <p14:sldId id="410"/>
            <p14:sldId id="409"/>
            <p14:sldId id="411"/>
            <p14:sldId id="420"/>
            <p14:sldId id="331"/>
          </p14:sldIdLst>
        </p14:section>
        <p14:section name="Dataviz heroes" id="{F9FF624C-BBC0-4D7D-9CB1-EFA677A68534}">
          <p14:sldIdLst>
            <p14:sldId id="465"/>
            <p14:sldId id="502"/>
            <p14:sldId id="480"/>
            <p14:sldId id="481"/>
            <p14:sldId id="503"/>
            <p14:sldId id="504"/>
            <p14:sldId id="505"/>
            <p14:sldId id="506"/>
          </p14:sldIdLst>
        </p14:section>
        <p14:section name="Killer charts vs Chartjunk" id="{26550746-192E-42FB-91D8-DD6BCDFCBCF9}">
          <p14:sldIdLst>
            <p14:sldId id="507"/>
            <p14:sldId id="329"/>
            <p14:sldId id="328"/>
            <p14:sldId id="508"/>
            <p14:sldId id="509"/>
            <p14:sldId id="510"/>
          </p14:sldIdLst>
        </p14:section>
        <p14:section name="Code-along" id="{1855F629-BBE8-47EF-989B-6E6343A154DA}">
          <p14:sldIdLst>
            <p14:sldId id="514"/>
            <p14:sldId id="477"/>
            <p14:sldId id="448"/>
            <p14:sldId id="5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F4C245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BE6496-8B43-40A2-8D74-2CC5C1542BA4}" v="4" dt="2023-09-15T05:10:13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4504" autoAdjust="0"/>
  </p:normalViewPr>
  <p:slideViewPr>
    <p:cSldViewPr snapToGrid="0">
      <p:cViewPr varScale="1">
        <p:scale>
          <a:sx n="63" d="100"/>
          <a:sy n="63" d="100"/>
        </p:scale>
        <p:origin x="7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" userId="f3f680a857a6f265" providerId="LiveId" clId="{0ED848F9-9953-430B-B934-3774FA6ACC69}"/>
    <pc:docChg chg="delSld modSld sldOrd delMainMaster addSection delSection modSection">
      <pc:chgData name="Dénes" userId="f3f680a857a6f265" providerId="LiveId" clId="{0ED848F9-9953-430B-B934-3774FA6ACC69}" dt="2023-09-15T04:17:34.725" v="33" actId="17851"/>
      <pc:docMkLst>
        <pc:docMk/>
      </pc:docMkLst>
      <pc:sldChg chg="del">
        <pc:chgData name="Dénes" userId="f3f680a857a6f265" providerId="LiveId" clId="{0ED848F9-9953-430B-B934-3774FA6ACC69}" dt="2023-09-15T04:08:15.656" v="0" actId="47"/>
        <pc:sldMkLst>
          <pc:docMk/>
          <pc:sldMk cId="4268940361" sldId="258"/>
        </pc:sldMkLst>
      </pc:sldChg>
      <pc:sldChg chg="del">
        <pc:chgData name="Dénes" userId="f3f680a857a6f265" providerId="LiveId" clId="{0ED848F9-9953-430B-B934-3774FA6ACC69}" dt="2023-09-15T04:11:50.907" v="9" actId="47"/>
        <pc:sldMkLst>
          <pc:docMk/>
          <pc:sldMk cId="2503547247" sldId="260"/>
        </pc:sldMkLst>
      </pc:sldChg>
      <pc:sldChg chg="modSp mod">
        <pc:chgData name="Dénes" userId="f3f680a857a6f265" providerId="LiveId" clId="{0ED848F9-9953-430B-B934-3774FA6ACC69}" dt="2023-09-15T04:12:23.764" v="13" actId="20577"/>
        <pc:sldMkLst>
          <pc:docMk/>
          <pc:sldMk cId="2137618512" sldId="417"/>
        </pc:sldMkLst>
        <pc:spChg chg="mod">
          <ac:chgData name="Dénes" userId="f3f680a857a6f265" providerId="LiveId" clId="{0ED848F9-9953-430B-B934-3774FA6ACC69}" dt="2023-09-15T04:12:23.764" v="13" actId="20577"/>
          <ac:spMkLst>
            <pc:docMk/>
            <pc:sldMk cId="2137618512" sldId="417"/>
            <ac:spMk id="4" creationId="{1541876F-7425-1845-8791-BABED84155E3}"/>
          </ac:spMkLst>
        </pc:spChg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5010846" sldId="44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85463497" sldId="44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55718488" sldId="445"/>
        </pc:sldMkLst>
      </pc:sldChg>
      <pc:sldChg chg="del">
        <pc:chgData name="Dénes" userId="f3f680a857a6f265" providerId="LiveId" clId="{0ED848F9-9953-430B-B934-3774FA6ACC69}" dt="2023-09-15T04:16:45.918" v="27" actId="47"/>
        <pc:sldMkLst>
          <pc:docMk/>
          <pc:sldMk cId="4016547834" sldId="447"/>
        </pc:sldMkLst>
      </pc:sldChg>
      <pc:sldChg chg="modSp mod ord">
        <pc:chgData name="Dénes" userId="f3f680a857a6f265" providerId="LiveId" clId="{0ED848F9-9953-430B-B934-3774FA6ACC69}" dt="2023-09-15T04:16:18.757" v="24" actId="207"/>
        <pc:sldMkLst>
          <pc:docMk/>
          <pc:sldMk cId="4069303533" sldId="448"/>
        </pc:sldMkLst>
        <pc:spChg chg="mod">
          <ac:chgData name="Dénes" userId="f3f680a857a6f265" providerId="LiveId" clId="{0ED848F9-9953-430B-B934-3774FA6ACC69}" dt="2023-09-15T04:16:18.757" v="24" actId="207"/>
          <ac:spMkLst>
            <pc:docMk/>
            <pc:sldMk cId="4069303533" sldId="448"/>
            <ac:spMk id="3" creationId="{28F4464D-1CC1-4F92-88A3-886123E31DD5}"/>
          </ac:spMkLst>
        </pc:spChg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414746924" sldId="46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3053604" sldId="46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84595309" sldId="46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50191090" sldId="46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90040970" sldId="46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49053884" sldId="46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78243824" sldId="46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64349983" sldId="47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26193554" sldId="47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13168073" sldId="47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39673507" sldId="482"/>
        </pc:sldMkLst>
      </pc:sldChg>
      <pc:sldChg chg="del">
        <pc:chgData name="Dénes" userId="f3f680a857a6f265" providerId="LiveId" clId="{0ED848F9-9953-430B-B934-3774FA6ACC69}" dt="2023-09-15T04:16:24.651" v="25" actId="47"/>
        <pc:sldMkLst>
          <pc:docMk/>
          <pc:sldMk cId="2324782681" sldId="48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30283105" sldId="485"/>
        </pc:sldMkLst>
      </pc:sldChg>
      <pc:sldChg chg="ord">
        <pc:chgData name="Dénes" userId="f3f680a857a6f265" providerId="LiveId" clId="{0ED848F9-9953-430B-B934-3774FA6ACC69}" dt="2023-09-15T04:08:50.519" v="3"/>
        <pc:sldMkLst>
          <pc:docMk/>
          <pc:sldMk cId="1374648882" sldId="48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09928843" sldId="48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55074266" sldId="48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93989411" sldId="48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23482004" sldId="49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87337742" sldId="49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66219142" sldId="49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80729840" sldId="49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85453757" sldId="496"/>
        </pc:sldMkLst>
      </pc:sldChg>
      <pc:sldChg chg="del">
        <pc:chgData name="Dénes" userId="f3f680a857a6f265" providerId="LiveId" clId="{0ED848F9-9953-430B-B934-3774FA6ACC69}" dt="2023-09-15T04:11:55.158" v="10" actId="47"/>
        <pc:sldMkLst>
          <pc:docMk/>
          <pc:sldMk cId="3338296468" sldId="499"/>
        </pc:sldMkLst>
      </pc:sldChg>
      <pc:sldChg chg="del">
        <pc:chgData name="Dénes" userId="f3f680a857a6f265" providerId="LiveId" clId="{0ED848F9-9953-430B-B934-3774FA6ACC69}" dt="2023-09-15T04:11:56.736" v="11" actId="47"/>
        <pc:sldMkLst>
          <pc:docMk/>
          <pc:sldMk cId="3611068712" sldId="500"/>
        </pc:sldMkLst>
      </pc:sldChg>
      <pc:sldChg chg="del">
        <pc:chgData name="Dénes" userId="f3f680a857a6f265" providerId="LiveId" clId="{0ED848F9-9953-430B-B934-3774FA6ACC69}" dt="2023-09-15T04:17:05.019" v="28" actId="2696"/>
        <pc:sldMkLst>
          <pc:docMk/>
          <pc:sldMk cId="322112162" sldId="511"/>
        </pc:sldMkLst>
      </pc:sldChg>
      <pc:sldChg chg="del">
        <pc:chgData name="Dénes" userId="f3f680a857a6f265" providerId="LiveId" clId="{0ED848F9-9953-430B-B934-3774FA6ACC69}" dt="2023-09-15T04:16:43.102" v="26" actId="47"/>
        <pc:sldMkLst>
          <pc:docMk/>
          <pc:sldMk cId="140558339" sldId="51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10739805" sldId="51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66609173" sldId="51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57731013" sldId="51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78067780" sldId="52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36991197" sldId="52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685525366" sldId="52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54300989" sldId="52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18451723" sldId="52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40811817" sldId="52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811389124" sldId="52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94762871" sldId="52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71022396" sldId="52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98204450" sldId="52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65399229" sldId="53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92929952" sldId="53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99071343" sldId="53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29685228" sldId="53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37192248" sldId="53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29722573" sldId="53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52307292" sldId="53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01637359" sldId="53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6971036" sldId="53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21117172" sldId="53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729759038" sldId="54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52342405" sldId="54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82482272" sldId="54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18087419" sldId="54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72299651" sldId="54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12645442" sldId="54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18353975" sldId="54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01841930" sldId="54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24321118" sldId="54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78001719" sldId="54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1572654" sldId="55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63230674" sldId="55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41094970" sldId="55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533653299" sldId="55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35066022" sldId="55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85730633" sldId="55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1415077" sldId="55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75528992" sldId="55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58088739" sldId="55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40018987" sldId="55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938956679" sldId="56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67726172" sldId="56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71343610" sldId="56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89748569" sldId="56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44552965" sldId="56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909984589" sldId="56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246735829" sldId="56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05519805" sldId="56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58933024" sldId="56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60297229" sldId="56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40093772" sldId="57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53503815" sldId="57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98535393" sldId="57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82864340" sldId="57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56053704" sldId="57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66100698" sldId="57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85251360" sldId="57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48149650" sldId="57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13433126" sldId="57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34710729" sldId="57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83315060" sldId="58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2209268" sldId="58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72022794" sldId="58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37206304" sldId="58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72939313" sldId="58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84599552" sldId="58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82413280" sldId="58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93932739" sldId="58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47450586" sldId="58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270993883" sldId="58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34167973" sldId="59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11904420" sldId="59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27289086" sldId="59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04862871" sldId="59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32224661" sldId="59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94883228" sldId="59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79085992" sldId="59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25727134" sldId="59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84488536" sldId="59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56501485" sldId="59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08728460" sldId="60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98095728" sldId="60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51544127" sldId="60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61152640" sldId="60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291507706" sldId="60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01523271" sldId="60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40139272" sldId="60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05655249" sldId="60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23244745" sldId="60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08627582" sldId="60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17226998" sldId="61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19659140" sldId="61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15789903" sldId="61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20175225" sldId="61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40875762" sldId="61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69459795" sldId="61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194133328" sldId="61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00687883" sldId="61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84280639" sldId="61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27771505" sldId="61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66370481" sldId="62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33249246" sldId="62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14301959" sldId="62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12152195" sldId="62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809455462" sldId="62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86561978" sldId="62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92402151" sldId="62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94779402" sldId="62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31287000" sldId="62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8829106" sldId="62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2589951" sldId="63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9986046" sldId="63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44888389" sldId="63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91237832" sldId="63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50520625" sldId="63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74182362" sldId="63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479913411" sldId="63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46178986" sldId="63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46541603" sldId="63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11068638" sldId="63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15468881" sldId="64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20493020" sldId="64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05325210" sldId="64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60237070" sldId="64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785673281" sldId="64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34022622" sldId="64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949465878" sldId="64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443354086" sldId="64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27952291" sldId="64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554182889" sldId="65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93894172" sldId="65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89359540" sldId="65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76473387" sldId="65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98447666" sldId="65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29896449" sldId="65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45494086" sldId="65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81780004" sldId="65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765039677" sldId="65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199338660" sldId="65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94557890" sldId="66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524994220" sldId="66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0206198" sldId="66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0891492" sldId="66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67339752" sldId="66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40099556" sldId="66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00078454" sldId="66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33446859" sldId="66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41724372" sldId="66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4061213" sldId="66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89399488" sldId="67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55661096" sldId="67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00787838" sldId="67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94689016" sldId="67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93570128" sldId="67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9376524" sldId="67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28760493" sldId="67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1571828" sldId="67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58359429" sldId="67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871239153" sldId="67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68128745" sldId="68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68492468" sldId="68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00327486" sldId="68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11404709" sldId="68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93964228" sldId="68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93955606" sldId="68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5877180" sldId="68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33894532" sldId="687"/>
        </pc:sldMkLst>
      </pc:sldChg>
      <pc:sldMasterChg chg="del delSldLayout">
        <pc:chgData name="Dénes" userId="f3f680a857a6f265" providerId="LiveId" clId="{0ED848F9-9953-430B-B934-3774FA6ACC69}" dt="2023-09-15T04:08:15.656" v="0" actId="47"/>
        <pc:sldMasterMkLst>
          <pc:docMk/>
          <pc:sldMasterMk cId="1341570318" sldId="2147483672"/>
        </pc:sldMasterMkLst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126943439" sldId="2147483673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908206781" sldId="2147483674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4270211669" sldId="2147483675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790033593" sldId="2147483676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4005547968" sldId="2147483677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086543081" sldId="2147483678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2533917596" sldId="2147483679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947963263" sldId="2147483680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133639331" sldId="2147483681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518044093" sldId="2147483682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966845180" sldId="2147483683"/>
          </pc:sldLayoutMkLst>
        </pc:sldLayoutChg>
      </pc:sldMasterChg>
    </pc:docChg>
  </pc:docChgLst>
  <pc:docChgLst>
    <pc:chgData name="Dénes" userId="f3f680a857a6f265" providerId="LiveId" clId="{BDBE6496-8B43-40A2-8D74-2CC5C1542BA4}"/>
    <pc:docChg chg="undo custSel addSld delSld modSld sldOrd modSection">
      <pc:chgData name="Dénes" userId="f3f680a857a6f265" providerId="LiveId" clId="{BDBE6496-8B43-40A2-8D74-2CC5C1542BA4}" dt="2023-09-15T05:13:53.761" v="98" actId="2890"/>
      <pc:docMkLst>
        <pc:docMk/>
      </pc:docMkLst>
      <pc:sldChg chg="add ord">
        <pc:chgData name="Dénes" userId="f3f680a857a6f265" providerId="LiveId" clId="{BDBE6496-8B43-40A2-8D74-2CC5C1542BA4}" dt="2023-09-15T05:10:15.232" v="92"/>
        <pc:sldMkLst>
          <pc:docMk/>
          <pc:sldMk cId="1548595177" sldId="439"/>
        </pc:sldMkLst>
      </pc:sldChg>
      <pc:sldChg chg="modSp mod">
        <pc:chgData name="Dénes" userId="f3f680a857a6f265" providerId="LiveId" clId="{BDBE6496-8B43-40A2-8D74-2CC5C1542BA4}" dt="2023-09-15T05:13:49.165" v="96" actId="1076"/>
        <pc:sldMkLst>
          <pc:docMk/>
          <pc:sldMk cId="4069303533" sldId="448"/>
        </pc:sldMkLst>
        <pc:spChg chg="mod">
          <ac:chgData name="Dénes" userId="f3f680a857a6f265" providerId="LiveId" clId="{BDBE6496-8B43-40A2-8D74-2CC5C1542BA4}" dt="2023-09-15T05:13:46.155" v="95" actId="1076"/>
          <ac:spMkLst>
            <pc:docMk/>
            <pc:sldMk cId="4069303533" sldId="448"/>
            <ac:spMk id="2" creationId="{FC4383FA-EEB7-47D9-935D-7234D206AD1E}"/>
          </ac:spMkLst>
        </pc:spChg>
        <pc:spChg chg="mod">
          <ac:chgData name="Dénes" userId="f3f680a857a6f265" providerId="LiveId" clId="{BDBE6496-8B43-40A2-8D74-2CC5C1542BA4}" dt="2023-09-15T05:13:49.165" v="96" actId="1076"/>
          <ac:spMkLst>
            <pc:docMk/>
            <pc:sldMk cId="4069303533" sldId="448"/>
            <ac:spMk id="3" creationId="{28F4464D-1CC1-4F92-88A3-886123E31DD5}"/>
          </ac:spMkLst>
        </pc:spChg>
      </pc:sldChg>
      <pc:sldChg chg="modSp mod">
        <pc:chgData name="Dénes" userId="f3f680a857a6f265" providerId="LiveId" clId="{BDBE6496-8B43-40A2-8D74-2CC5C1542BA4}" dt="2023-09-15T04:50:10.081" v="88" actId="1076"/>
        <pc:sldMkLst>
          <pc:docMk/>
          <pc:sldMk cId="1743685917" sldId="453"/>
        </pc:sldMkLst>
        <pc:picChg chg="mod modCrop">
          <ac:chgData name="Dénes" userId="f3f680a857a6f265" providerId="LiveId" clId="{BDBE6496-8B43-40A2-8D74-2CC5C1542BA4}" dt="2023-09-15T04:50:10.081" v="88" actId="1076"/>
          <ac:picMkLst>
            <pc:docMk/>
            <pc:sldMk cId="1743685917" sldId="453"/>
            <ac:picMk id="6" creationId="{74115C9D-A2D4-4903-9446-234A84E0677C}"/>
          </ac:picMkLst>
        </pc:picChg>
      </pc:sldChg>
      <pc:sldChg chg="addSp delSp modSp mod">
        <pc:chgData name="Dénes" userId="f3f680a857a6f265" providerId="LiveId" clId="{BDBE6496-8B43-40A2-8D74-2CC5C1542BA4}" dt="2023-09-15T04:48:43.363" v="80" actId="1076"/>
        <pc:sldMkLst>
          <pc:docMk/>
          <pc:sldMk cId="300575366" sldId="454"/>
        </pc:sldMkLst>
        <pc:spChg chg="add mod">
          <ac:chgData name="Dénes" userId="f3f680a857a6f265" providerId="LiveId" clId="{BDBE6496-8B43-40A2-8D74-2CC5C1542BA4}" dt="2023-09-15T04:48:43.363" v="80" actId="1076"/>
          <ac:spMkLst>
            <pc:docMk/>
            <pc:sldMk cId="300575366" sldId="454"/>
            <ac:spMk id="4" creationId="{710094D4-95CB-BA29-D031-E9993C127E18}"/>
          </ac:spMkLst>
        </pc:spChg>
        <pc:picChg chg="del">
          <ac:chgData name="Dénes" userId="f3f680a857a6f265" providerId="LiveId" clId="{BDBE6496-8B43-40A2-8D74-2CC5C1542BA4}" dt="2023-09-15T04:46:34.062" v="55" actId="478"/>
          <ac:picMkLst>
            <pc:docMk/>
            <pc:sldMk cId="300575366" sldId="454"/>
            <ac:picMk id="5" creationId="{EF839A12-4B9F-4BFD-9929-42FE27C15B75}"/>
          </ac:picMkLst>
        </pc:picChg>
      </pc:sldChg>
      <pc:sldChg chg="modSp mod">
        <pc:chgData name="Dénes" userId="f3f680a857a6f265" providerId="LiveId" clId="{BDBE6496-8B43-40A2-8D74-2CC5C1542BA4}" dt="2023-09-15T04:50:23.056" v="89" actId="1076"/>
        <pc:sldMkLst>
          <pc:docMk/>
          <pc:sldMk cId="196709755" sldId="456"/>
        </pc:sldMkLst>
        <pc:picChg chg="mod">
          <ac:chgData name="Dénes" userId="f3f680a857a6f265" providerId="LiveId" clId="{BDBE6496-8B43-40A2-8D74-2CC5C1542BA4}" dt="2023-09-15T04:50:23.056" v="89" actId="1076"/>
          <ac:picMkLst>
            <pc:docMk/>
            <pc:sldMk cId="196709755" sldId="456"/>
            <ac:picMk id="7" creationId="{9EF2AD4E-7909-4453-8E9A-07A9EC6093EF}"/>
          </ac:picMkLst>
        </pc:picChg>
      </pc:sldChg>
      <pc:sldChg chg="add del">
        <pc:chgData name="Dénes" userId="f3f680a857a6f265" providerId="LiveId" clId="{BDBE6496-8B43-40A2-8D74-2CC5C1542BA4}" dt="2023-09-15T04:44:34.513" v="2" actId="2696"/>
        <pc:sldMkLst>
          <pc:docMk/>
          <pc:sldMk cId="601105788" sldId="472"/>
        </pc:sldMkLst>
      </pc:sldChg>
      <pc:sldChg chg="add del">
        <pc:chgData name="Dénes" userId="f3f680a857a6f265" providerId="LiveId" clId="{BDBE6496-8B43-40A2-8D74-2CC5C1542BA4}" dt="2023-09-15T04:44:34.513" v="2" actId="2696"/>
        <pc:sldMkLst>
          <pc:docMk/>
          <pc:sldMk cId="234928546" sldId="473"/>
        </pc:sldMkLst>
      </pc:sldChg>
      <pc:sldChg chg="add del">
        <pc:chgData name="Dénes" userId="f3f680a857a6f265" providerId="LiveId" clId="{BDBE6496-8B43-40A2-8D74-2CC5C1542BA4}" dt="2023-09-15T04:32:26.075" v="1" actId="2696"/>
        <pc:sldMkLst>
          <pc:docMk/>
          <pc:sldMk cId="3972393453" sldId="477"/>
        </pc:sldMkLst>
      </pc:sldChg>
      <pc:sldChg chg="modSp">
        <pc:chgData name="Dénes" userId="f3f680a857a6f265" providerId="LiveId" clId="{BDBE6496-8B43-40A2-8D74-2CC5C1542BA4}" dt="2023-09-15T04:46:22.124" v="54"/>
        <pc:sldMkLst>
          <pc:docMk/>
          <pc:sldMk cId="920466972" sldId="478"/>
        </pc:sldMkLst>
        <pc:picChg chg="mod">
          <ac:chgData name="Dénes" userId="f3f680a857a6f265" providerId="LiveId" clId="{BDBE6496-8B43-40A2-8D74-2CC5C1542BA4}" dt="2023-09-15T04:46:22.124" v="54"/>
          <ac:picMkLst>
            <pc:docMk/>
            <pc:sldMk cId="920466972" sldId="478"/>
            <ac:picMk id="2050" creationId="{A052E327-152A-41B3-AE33-4893CDB9803D}"/>
          </ac:picMkLst>
        </pc:picChg>
      </pc:sldChg>
      <pc:sldChg chg="add del">
        <pc:chgData name="Dénes" userId="f3f680a857a6f265" providerId="LiveId" clId="{BDBE6496-8B43-40A2-8D74-2CC5C1542BA4}" dt="2023-09-15T05:13:53.761" v="98" actId="2890"/>
        <pc:sldMkLst>
          <pc:docMk/>
          <pc:sldMk cId="2132556835" sldId="51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Annual Interest on UK debt (£</a:t>
            </a:r>
            <a:r>
              <a:rPr lang="en-GB" sz="2000" b="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bn</a:t>
            </a: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07-4403-8994-FD646046ECC0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07-4403-8994-FD646046ECC0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07-4403-8994-FD646046ECC0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07-4403-8994-FD646046ECC0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A07-4403-8994-FD646046ECC0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A07-4403-8994-FD646046ECC0}"/>
              </c:ext>
            </c:extLst>
          </c:dPt>
          <c:cat>
            <c:strRef>
              <c:f>'debt interest '!$B$21:$B$30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'!$C$21:$C$30</c:f>
              <c:numCache>
                <c:formatCode>0.0</c:formatCode>
                <c:ptCount val="10"/>
                <c:pt idx="0">
                  <c:v>36.231999999999999</c:v>
                </c:pt>
                <c:pt idx="1">
                  <c:v>32.972999999999999</c:v>
                </c:pt>
                <c:pt idx="2">
                  <c:v>33.423000000000002</c:v>
                </c:pt>
                <c:pt idx="3">
                  <c:v>35.503999999999998</c:v>
                </c:pt>
                <c:pt idx="4">
                  <c:v>41.482999999999997</c:v>
                </c:pt>
                <c:pt idx="5">
                  <c:v>41.631824549677503</c:v>
                </c:pt>
                <c:pt idx="6">
                  <c:v>42.202106560741463</c:v>
                </c:pt>
                <c:pt idx="7">
                  <c:v>43.033402108525216</c:v>
                </c:pt>
                <c:pt idx="8">
                  <c:v>44.918425410632345</c:v>
                </c:pt>
                <c:pt idx="9">
                  <c:v>46.73117529573495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A07-4403-8994-FD646046E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39626808"/>
        <c:axId val="539627464"/>
      </c:barChart>
      <c:catAx>
        <c:axId val="53962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7464"/>
        <c:crosses val="autoZero"/>
        <c:auto val="1"/>
        <c:lblAlgn val="ctr"/>
        <c:lblOffset val="100"/>
        <c:noMultiLvlLbl val="0"/>
      </c:catAx>
      <c:valAx>
        <c:axId val="539627464"/>
        <c:scaling>
          <c:orientation val="minMax"/>
          <c:max val="46"/>
          <c:min val="32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6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92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Annual Interest on UK debt (£</a:t>
            </a:r>
            <a:r>
              <a:rPr lang="en-GB" sz="2000" b="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bn</a:t>
            </a: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07-4403-8994-FD646046ECC0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07-4403-8994-FD646046ECC0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07-4403-8994-FD646046ECC0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07-4403-8994-FD646046ECC0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A07-4403-8994-FD646046ECC0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A07-4403-8994-FD646046ECC0}"/>
              </c:ext>
            </c:extLst>
          </c:dPt>
          <c:cat>
            <c:strRef>
              <c:f>'debt interest '!$B$21:$B$30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'!$C$21:$C$30</c:f>
              <c:numCache>
                <c:formatCode>0.0</c:formatCode>
                <c:ptCount val="10"/>
                <c:pt idx="0">
                  <c:v>36.231999999999999</c:v>
                </c:pt>
                <c:pt idx="1">
                  <c:v>32.972999999999999</c:v>
                </c:pt>
                <c:pt idx="2">
                  <c:v>33.423000000000002</c:v>
                </c:pt>
                <c:pt idx="3">
                  <c:v>35.503999999999998</c:v>
                </c:pt>
                <c:pt idx="4">
                  <c:v>41.482999999999997</c:v>
                </c:pt>
                <c:pt idx="5">
                  <c:v>41.631824549677503</c:v>
                </c:pt>
                <c:pt idx="6">
                  <c:v>42.202106560741463</c:v>
                </c:pt>
                <c:pt idx="7">
                  <c:v>43.033402108525216</c:v>
                </c:pt>
                <c:pt idx="8">
                  <c:v>44.918425410632345</c:v>
                </c:pt>
                <c:pt idx="9">
                  <c:v>46.73117529573495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A07-4403-8994-FD646046E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39626808"/>
        <c:axId val="539627464"/>
      </c:barChart>
      <c:catAx>
        <c:axId val="53962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7464"/>
        <c:crosses val="autoZero"/>
        <c:auto val="1"/>
        <c:lblAlgn val="ctr"/>
        <c:lblOffset val="100"/>
        <c:noMultiLvlLbl val="0"/>
      </c:catAx>
      <c:valAx>
        <c:axId val="539627464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680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89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Debt interest </a:t>
            </a:r>
          </a:p>
          <a:p>
            <a:pPr>
              <a:defRPr/>
            </a:pPr>
            <a:r>
              <a:rPr lang="en-US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as % of GDP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'debt interest '!$C$4</c:f>
              <c:strCache>
                <c:ptCount val="1"/>
                <c:pt idx="0">
                  <c:v>% of GDP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3-4515-B372-5C8709086A96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3-4515-B372-5C8709086A96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A3-4515-B372-5C8709086A96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A3-4515-B372-5C8709086A96}"/>
              </c:ext>
            </c:extLst>
          </c:dPt>
          <c:cat>
            <c:strRef>
              <c:f>'debt interest '!$B$5:$B$14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'!$C$5:$C$14</c:f>
              <c:numCache>
                <c:formatCode>0.0</c:formatCode>
                <c:ptCount val="10"/>
                <c:pt idx="0">
                  <c:v>2.0339630055856515</c:v>
                </c:pt>
                <c:pt idx="1">
                  <c:v>1.7774732635094814</c:v>
                </c:pt>
                <c:pt idx="2">
                  <c:v>1.7476334294044567</c:v>
                </c:pt>
                <c:pt idx="3">
                  <c:v>1.7848722225741291</c:v>
                </c:pt>
                <c:pt idx="4">
                  <c:v>2.0174525230193261</c:v>
                </c:pt>
                <c:pt idx="5">
                  <c:v>1.9674282520181445</c:v>
                </c:pt>
                <c:pt idx="6">
                  <c:v>1.9386127373701996</c:v>
                </c:pt>
                <c:pt idx="7">
                  <c:v>1.919938346811928</c:v>
                </c:pt>
                <c:pt idx="8">
                  <c:v>1.9428132598033911</c:v>
                </c:pt>
                <c:pt idx="9">
                  <c:v>1.9561018459952804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A3-4515-B372-5C870908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528169768"/>
        <c:axId val="528171736"/>
      </c:barChart>
      <c:catAx>
        <c:axId val="52816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71736"/>
        <c:crosses val="autoZero"/>
        <c:auto val="1"/>
        <c:lblAlgn val="ctr"/>
        <c:lblOffset val="100"/>
        <c:noMultiLvlLbl val="0"/>
      </c:catAx>
      <c:valAx>
        <c:axId val="528171736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6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96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88482070696856E-2"/>
          <c:y val="0.30658062809130576"/>
          <c:w val="0.9425292027963772"/>
          <c:h val="0.5769096626607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'debt interest '!$C$4</c:f>
              <c:strCache>
                <c:ptCount val="1"/>
                <c:pt idx="0">
                  <c:v>% of GDP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3-4515-B372-5C8709086A96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3-4515-B372-5C8709086A96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A3-4515-B372-5C8709086A96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A3-4515-B372-5C8709086A9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21F-4259-BA4C-36A7B4B400CA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1F-4259-BA4C-36A7B4B400CA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21F-4259-BA4C-36A7B4B400CA}"/>
              </c:ext>
            </c:extLst>
          </c:dPt>
          <c:dPt>
            <c:idx val="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1F-4259-BA4C-36A7B4B400CA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21F-4259-BA4C-36A7B4B400CA}"/>
              </c:ext>
            </c:extLst>
          </c:dPt>
          <c:dPt>
            <c:idx val="9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21F-4259-BA4C-36A7B4B400C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'debt interest '!$B$5:$B$14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'!$C$5:$C$14</c:f>
              <c:numCache>
                <c:formatCode>0.0</c:formatCode>
                <c:ptCount val="10"/>
                <c:pt idx="0">
                  <c:v>2.0339630055856515</c:v>
                </c:pt>
                <c:pt idx="1">
                  <c:v>1.7774732635094814</c:v>
                </c:pt>
                <c:pt idx="2">
                  <c:v>1.7476334294044567</c:v>
                </c:pt>
                <c:pt idx="3">
                  <c:v>1.7848722225741291</c:v>
                </c:pt>
                <c:pt idx="4">
                  <c:v>2.0174525230193261</c:v>
                </c:pt>
                <c:pt idx="5">
                  <c:v>1.9674282520181445</c:v>
                </c:pt>
                <c:pt idx="6">
                  <c:v>1.9386127373701996</c:v>
                </c:pt>
                <c:pt idx="7">
                  <c:v>1.919938346811928</c:v>
                </c:pt>
                <c:pt idx="8">
                  <c:v>1.9428132598033911</c:v>
                </c:pt>
                <c:pt idx="9">
                  <c:v>1.9561018459952804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A3-4515-B372-5C870908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28169768"/>
        <c:axId val="528171736"/>
      </c:barChart>
      <c:catAx>
        <c:axId val="52816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71736"/>
        <c:crosses val="autoZero"/>
        <c:auto val="1"/>
        <c:lblAlgn val="ctr"/>
        <c:lblOffset val="100"/>
        <c:noMultiLvlLbl val="0"/>
      </c:catAx>
      <c:valAx>
        <c:axId val="528171736"/>
        <c:scaling>
          <c:orientation val="minMax"/>
          <c:min val="1.7000000000000002"/>
        </c:scaling>
        <c:delete val="1"/>
        <c:axPos val="l"/>
        <c:numFmt formatCode="0.0" sourceLinked="1"/>
        <c:majorTickMark val="none"/>
        <c:minorTickMark val="none"/>
        <c:tickLblPos val="nextTo"/>
        <c:crossAx val="52816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  <a:alpha val="96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123856209150333E-2"/>
          <c:y val="0.17651827675672166"/>
          <c:w val="0.88267352941176469"/>
          <c:h val="0.671816013071895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'debt interest '!$C$4</c:f>
              <c:strCache>
                <c:ptCount val="1"/>
                <c:pt idx="0">
                  <c:v>% of GDP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3-4515-B372-5C8709086A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3-4515-B372-5C8709086A9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A3-4515-B372-5C8709086A9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A3-4515-B372-5C8709086A96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75E-48B9-95B4-0998E65A1BA7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5E-48B9-95B4-0998E65A1BA7}"/>
              </c:ext>
            </c:extLst>
          </c:dPt>
          <c:dPt>
            <c:idx val="6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75E-48B9-95B4-0998E65A1BA7}"/>
              </c:ext>
            </c:extLst>
          </c:dPt>
          <c:dPt>
            <c:idx val="7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5E-48B9-95B4-0998E65A1BA7}"/>
              </c:ext>
            </c:extLst>
          </c:dPt>
          <c:dPt>
            <c:idx val="8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75E-48B9-95B4-0998E65A1BA7}"/>
              </c:ext>
            </c:extLst>
          </c:dPt>
          <c:dPt>
            <c:idx val="9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5E-48B9-95B4-0998E65A1BA7}"/>
              </c:ext>
            </c:extLst>
          </c:dPt>
          <c:cat>
            <c:strRef>
              <c:f>'debt interest '!$B$5:$B$14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'!$C$5:$C$14</c:f>
              <c:numCache>
                <c:formatCode>0.0</c:formatCode>
                <c:ptCount val="10"/>
                <c:pt idx="0">
                  <c:v>2.0339630055856515</c:v>
                </c:pt>
                <c:pt idx="1">
                  <c:v>1.7774732635094814</c:v>
                </c:pt>
                <c:pt idx="2">
                  <c:v>1.7476334294044567</c:v>
                </c:pt>
                <c:pt idx="3">
                  <c:v>1.7848722225741291</c:v>
                </c:pt>
                <c:pt idx="4">
                  <c:v>2.0174525230193261</c:v>
                </c:pt>
                <c:pt idx="5">
                  <c:v>1.9674282520181445</c:v>
                </c:pt>
                <c:pt idx="6">
                  <c:v>1.9386127373701996</c:v>
                </c:pt>
                <c:pt idx="7">
                  <c:v>1.919938346811928</c:v>
                </c:pt>
                <c:pt idx="8">
                  <c:v>1.9428132598033911</c:v>
                </c:pt>
                <c:pt idx="9">
                  <c:v>1.9561018459952804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A3-4515-B372-5C870908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528169768"/>
        <c:axId val="528171736"/>
      </c:barChart>
      <c:catAx>
        <c:axId val="52816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71736"/>
        <c:crosses val="autoZero"/>
        <c:auto val="1"/>
        <c:lblAlgn val="ctr"/>
        <c:lblOffset val="100"/>
        <c:noMultiLvlLbl val="0"/>
      </c:catAx>
      <c:valAx>
        <c:axId val="52817173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6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96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2.25812E-7</cdr:x>
      <cdr:y>0</cdr:y>
    </cdr:from>
    <cdr:to>
      <cdr:x>0.16613</cdr:x>
      <cdr:y>0.28354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5F271A7A-AF4B-4104-9C31-6D0959BAB98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" y="0"/>
          <a:ext cx="1471378" cy="96382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0.01918</cdr:y>
    </cdr:from>
    <cdr:to>
      <cdr:x>0.14941</cdr:x>
      <cdr:y>0.16859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419F112-080F-49FD-B478-A23768656BE0}"/>
            </a:ext>
          </a:extLst>
        </cdr:cNvPr>
        <cdr:cNvSpPr txBox="1"/>
      </cdr:nvSpPr>
      <cdr:spPr>
        <a:xfrm xmlns:a="http://schemas.openxmlformats.org/drawingml/2006/main">
          <a:off x="0" y="11739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800" b="1" dirty="0">
              <a:solidFill>
                <a:srgbClr val="0070C0"/>
              </a:solidFill>
            </a:rPr>
            <a:t>Always 2% - the remarkable stability of the UK debt interest</a:t>
          </a:r>
        </a:p>
        <a:p xmlns:a="http://schemas.openxmlformats.org/drawingml/2006/main">
          <a:r>
            <a:rPr lang="en-GB" sz="1400" i="1" dirty="0"/>
            <a:t>Interest payments on UK national debt as a % of GDP</a:t>
          </a:r>
          <a:endParaRPr lang="en-GB" sz="1100" i="1" dirty="0"/>
        </a:p>
      </cdr:txBody>
    </cdr:sp>
  </cdr:relSizeAnchor>
  <cdr:relSizeAnchor xmlns:cdr="http://schemas.openxmlformats.org/drawingml/2006/chartDrawing">
    <cdr:from>
      <cdr:x>0.43671</cdr:x>
      <cdr:y>0.17347</cdr:y>
    </cdr:from>
    <cdr:to>
      <cdr:x>0.43671</cdr:x>
      <cdr:y>0.85069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A61CFFE5-58F4-4A4B-B633-910D1DE49402}"/>
            </a:ext>
          </a:extLst>
        </cdr:cNvPr>
        <cdr:cNvCxnSpPr/>
      </cdr:nvCxnSpPr>
      <cdr:spPr>
        <a:xfrm xmlns:a="http://schemas.openxmlformats.org/drawingml/2006/main">
          <a:off x="2672695" y="1061611"/>
          <a:ext cx="0" cy="414461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96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47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990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5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35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182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18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43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013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97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972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52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37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2E43F-F50B-4B1B-9EA7-8B2CAD89656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14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8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2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8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05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885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15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858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315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327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47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167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25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ft.com/content/eddedee3-669d-42cc-9597-33609a8bff99" TargetMode="Externa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nityfair.com/news/2018/07/the-man-who-created-the-world-wide-web-has-some-regret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me.cern/science/computing/birth-web/short-history-we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yle/CSS20/history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63" y="3875315"/>
            <a:ext cx="10998274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Putting HTML and CSS together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7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link your HTML page to a CSS file you specify the location in the head section of your page. </a:t>
            </a:r>
            <a:br>
              <a:rPr lang="en-GB" sz="3600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Here is the head section --&gt;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Page Title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Link to my CSS file --&gt;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"firstExample.css"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GB" sz="3100" b="0" dirty="0">
                <a:solidFill>
                  <a:schemeClr val="bg1">
                    <a:lumMod val="95000"/>
                  </a:schemeClr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Your page w</a:t>
            </a:r>
            <a:r>
              <a:rPr lang="en-GB" sz="31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ill now have the styles set out in the CSS file.</a:t>
            </a:r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br>
              <a:rPr lang="en-GB" sz="5400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7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187790"/>
            <a:ext cx="11023941" cy="4789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1995.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JS launched by Netscape. Brief war with Microsoft before widespread adoption. 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Brendan </a:t>
            </a:r>
            <a:r>
              <a:rPr lang="en-GB" sz="18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Eich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Key role in development of JS. Now used in almost all (&gt;95%) of web sites.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Interactivity.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JS allows us to make web sites interactive. Changing what the web site looks like and does in response to our choices.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Data Science.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Some uses of JS.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Fetching data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Grab data from another site, via an API, when you open you page. 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manipulating data.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Prepare and analyse the data for use in a chart or table. 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Visualising data. 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Display the data in a way you wish. There are lots of charting “libraries” that do this. We will use two (Vega Lite and Charts.js). 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Interactivity.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Make visualisations interactive + sites fun and engaging. </a:t>
            </a:r>
            <a:endParaRPr lang="en-GB" sz="105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288710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JSON data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187789"/>
            <a:ext cx="10464874" cy="53815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ava</a:t>
            </a:r>
            <a:r>
              <a:rPr lang="en-GB" sz="24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cript </a:t>
            </a:r>
            <a:r>
              <a:rPr lang="en-GB" sz="24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bject </a:t>
            </a:r>
            <a:r>
              <a:rPr lang="en-GB" sz="24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otation. 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important data type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Why use it?</a:t>
            </a:r>
          </a:p>
          <a:p>
            <a:pPr lvl="1">
              <a:lnSpc>
                <a:spcPct val="150000"/>
              </a:lnSpc>
            </a:pPr>
            <a:r>
              <a:rPr lang="en-GB" sz="1600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It 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the way computers share data. </a:t>
            </a:r>
          </a:p>
          <a:p>
            <a:pPr lvl="1">
              <a:lnSpc>
                <a:spcPct val="150000"/>
              </a:lnSpc>
            </a:pPr>
            <a:r>
              <a:rPr lang="en-GB" sz="1600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Most importantly it is what many APIs will deliver – your data will arrive to you in this w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ay. 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chemeClr val="bg1"/>
                </a:solidFill>
                <a:latin typeface="Verdana" panose="020B0604030504040204" pitchFamily="34" charset="0"/>
                <a:cs typeface="Circular Std Book" panose="020B0604020101020102" pitchFamily="34" charset="0"/>
              </a:rPr>
              <a:t>It looks complicated at first, but is easy to convert into access, change and chart. 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Formatted as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key : value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pairs (aka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name : value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pairs)</a:t>
            </a:r>
            <a:endParaRPr lang="en-GB" sz="32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'{"</a:t>
            </a:r>
            <a:r>
              <a:rPr lang="en-US" sz="1800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name":“Richard</a:t>
            </a: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", “</a:t>
            </a:r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kids</a:t>
            </a: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":3, “</a:t>
            </a:r>
            <a:r>
              <a:rPr lang="en-US" sz="1800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team":“Manchester</a:t>
            </a: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United”, “</a:t>
            </a:r>
            <a:r>
              <a:rPr lang="en-US" sz="1800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address”:null</a:t>
            </a: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}’</a:t>
            </a:r>
          </a:p>
          <a:p>
            <a:pPr marL="327025" lvl="1" indent="-327025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Keys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are strings, always in double quotes.</a:t>
            </a:r>
          </a:p>
          <a:p>
            <a:pPr marL="327025" lvl="1" indent="-327025"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Values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can be many things: string, number, arrays, objects.</a:t>
            </a:r>
          </a:p>
          <a:p>
            <a:pPr marL="327025" lvl="1" indent="-327025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Useful tools:</a:t>
            </a:r>
          </a:p>
          <a:p>
            <a:pPr marL="784225" lvl="2" indent="-327025"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www.jsonlint.com.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 Test and format JSON.</a:t>
            </a:r>
          </a:p>
          <a:p>
            <a:pPr marL="784225" lvl="2" indent="-327025"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JSON formatter.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Chrome extension.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32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4400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5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F2AD4E-7909-4453-8E9A-07A9EC60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38" y="1494958"/>
            <a:ext cx="5095410" cy="4558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5DB71-237A-4CA2-99B5-84C9FBC2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59" y="1536503"/>
            <a:ext cx="5257800" cy="17442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74C999-13E2-4C28-9CEA-ED65623C29EA}"/>
              </a:ext>
            </a:extLst>
          </p:cNvPr>
          <p:cNvSpPr txBox="1">
            <a:spLocks/>
          </p:cNvSpPr>
          <p:nvPr/>
        </p:nvSpPr>
        <p:spPr>
          <a:xfrm>
            <a:off x="479867" y="637053"/>
            <a:ext cx="5793137" cy="496977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Raw</a:t>
            </a: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EF6234-CF44-4F57-A1F6-06E2D0F56BB4}"/>
              </a:ext>
            </a:extLst>
          </p:cNvPr>
          <p:cNvSpPr txBox="1">
            <a:spLocks/>
          </p:cNvSpPr>
          <p:nvPr/>
        </p:nvSpPr>
        <p:spPr>
          <a:xfrm>
            <a:off x="6096000" y="637053"/>
            <a:ext cx="5793137" cy="496977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Parsed</a:t>
            </a: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C6DF0-AC87-4182-9F78-59EEFF729D41}"/>
              </a:ext>
            </a:extLst>
          </p:cNvPr>
          <p:cNvSpPr txBox="1"/>
          <p:nvPr/>
        </p:nvSpPr>
        <p:spPr>
          <a:xfrm>
            <a:off x="387639" y="3774332"/>
            <a:ext cx="6097604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7025" marR="0" lvl="1" indent="-32702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API returns.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The results of request to Sport Data API.</a:t>
            </a:r>
          </a:p>
        </p:txBody>
      </p:sp>
    </p:spTree>
    <p:extLst>
      <p:ext uri="{BB962C8B-B14F-4D97-AF65-F5344CB8AC3E}">
        <p14:creationId xmlns:p14="http://schemas.microsoft.com/office/powerpoint/2010/main" val="19670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A34EE-B2E6-416C-AA0D-C1661D08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2" y="1019491"/>
            <a:ext cx="9002693" cy="60017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19D3E8-61E2-46B2-8F43-027C683E5180}"/>
              </a:ext>
            </a:extLst>
          </p:cNvPr>
          <p:cNvSpPr txBox="1">
            <a:spLocks/>
          </p:cNvSpPr>
          <p:nvPr/>
        </p:nvSpPr>
        <p:spPr>
          <a:xfrm>
            <a:off x="173203" y="217714"/>
            <a:ext cx="3582369" cy="496977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Charts as JSON</a:t>
            </a: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EA415-7DCF-4D1B-90BA-253C95E8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2" y="2077151"/>
            <a:ext cx="3973286" cy="46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5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8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1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your first website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C687C2-D06D-BAAB-4C5D-BFCACC2E8163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Charting principles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A9D7-D224-E0C2-9353-617FBD4DC799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82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Bad, Ugly … and Good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F004A-4E02-774A-8379-E86DA073B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26" y="1616363"/>
            <a:ext cx="5189218" cy="47675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5" y="404664"/>
            <a:ext cx="9144000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When charts go wrong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/var/folders/rf/wfpwdw3d5bz2b5tp_8rc2dhm0000gn/T/com.microsoft.Powerpoint/WebArchiveCopyPasteTempFiles/p14412">
            <a:extLst>
              <a:ext uri="{FF2B5EF4-FFF2-40B4-BE49-F238E27FC236}">
                <a16:creationId xmlns:a16="http://schemas.microsoft.com/office/drawing/2014/main" id="{6EFE7719-531B-3342-9409-D72AF770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665" y="260648"/>
            <a:ext cx="4586671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99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1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your first website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[90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73377-15D8-8B45-805B-789F46F6E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60648"/>
            <a:ext cx="521969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1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A82B0-14DC-574B-958E-AE7C05183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33" y="836712"/>
            <a:ext cx="715893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78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6CB78-A287-C948-A516-1D97C4CB3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5" y="116632"/>
            <a:ext cx="5836127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74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EDC3854-6FC5-45D5-A3D7-E07C8EE9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64" y="908721"/>
            <a:ext cx="8820472" cy="529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2C7764-4376-4ABA-8738-51FB83379C15}"/>
              </a:ext>
            </a:extLst>
          </p:cNvPr>
          <p:cNvSpPr txBox="1"/>
          <p:nvPr/>
        </p:nvSpPr>
        <p:spPr>
          <a:xfrm>
            <a:off x="1656539" y="6381329"/>
            <a:ext cx="3079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Daily Mail, November 20</a:t>
            </a:r>
            <a:r>
              <a:rPr kumimoji="0" lang="en-GB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2020</a:t>
            </a: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45355-1CA1-0ACF-F33F-BF6AE82C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40" y="2218192"/>
            <a:ext cx="6243132" cy="448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75F59-D83C-7053-441E-9BF2018D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64" y="268151"/>
            <a:ext cx="4804506" cy="4864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FAAE6-1106-B740-5377-79B7F7B77C0E}"/>
              </a:ext>
            </a:extLst>
          </p:cNvPr>
          <p:cNvSpPr txBox="1"/>
          <p:nvPr/>
        </p:nvSpPr>
        <p:spPr>
          <a:xfrm>
            <a:off x="436964" y="5281022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https://www.ft.com/content/eddedee3-669d-42cc-9597-33609a8bff99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98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922" y="183758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Two worked examples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wrong here? And how can we improve things?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374" y="0"/>
            <a:ext cx="3333626" cy="31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4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er and higher: The interest on UK debt is expected to rise over the next few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52736"/>
            <a:ext cx="857159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6B781-47C7-794C-A5D5-1A7EA6270A1F}"/>
              </a:ext>
            </a:extLst>
          </p:cNvPr>
          <p:cNvSpPr txBox="1"/>
          <p:nvPr/>
        </p:nvSpPr>
        <p:spPr>
          <a:xfrm>
            <a:off x="1919536" y="465313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Source: Daily Mail, 2 Jan 2018</a:t>
            </a:r>
          </a:p>
        </p:txBody>
      </p:sp>
    </p:spTree>
    <p:extLst>
      <p:ext uri="{BB962C8B-B14F-4D97-AF65-F5344CB8AC3E}">
        <p14:creationId xmlns:p14="http://schemas.microsoft.com/office/powerpoint/2010/main" val="149820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354" y="1080840"/>
            <a:ext cx="8429293" cy="46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3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41876F-7425-1845-8791-BABED8415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4029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same data</a:t>
            </a:r>
            <a: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b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Different stories</a:t>
            </a:r>
          </a:p>
        </p:txBody>
      </p:sp>
    </p:spTree>
    <p:extLst>
      <p:ext uri="{BB962C8B-B14F-4D97-AF65-F5344CB8AC3E}">
        <p14:creationId xmlns:p14="http://schemas.microsoft.com/office/powerpoint/2010/main" val="213761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51"/>
    </mc:Choice>
    <mc:Fallback xmlns="">
      <p:transition spd="slow" advTm="2355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er and higher: The interest on UK debt is expected to rise over the next few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52736"/>
            <a:ext cx="857159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6B781-47C7-794C-A5D5-1A7EA6270A1F}"/>
              </a:ext>
            </a:extLst>
          </p:cNvPr>
          <p:cNvSpPr txBox="1"/>
          <p:nvPr/>
        </p:nvSpPr>
        <p:spPr>
          <a:xfrm>
            <a:off x="1919536" y="465313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Source: Daily Mail, 2 Jan 2018</a:t>
            </a:r>
          </a:p>
        </p:txBody>
      </p:sp>
    </p:spTree>
    <p:extLst>
      <p:ext uri="{BB962C8B-B14F-4D97-AF65-F5344CB8AC3E}">
        <p14:creationId xmlns:p14="http://schemas.microsoft.com/office/powerpoint/2010/main" val="380387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1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your first website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[90 min]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C687C2-D06D-BAAB-4C5D-BFCACC2E8163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Introduction + building blocks</a:t>
            </a:r>
            <a:endParaRPr lang="en-GB" i="1" dirty="0">
              <a:solidFill>
                <a:srgbClr val="F4C2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A9D7-D224-E0C2-9353-617FBD4DC799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[30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5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308028" y="1604908"/>
          <a:ext cx="7575947" cy="377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2526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308028" y="1604908"/>
          <a:ext cx="7575947" cy="377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9696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322314" y="1529604"/>
          <a:ext cx="7547372" cy="3792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4310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er and higher: The interest on UK debt is expected to rise over the next few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76" y="2259947"/>
            <a:ext cx="6774672" cy="26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6B781-47C7-794C-A5D5-1A7EA6270A1F}"/>
              </a:ext>
            </a:extLst>
          </p:cNvPr>
          <p:cNvSpPr txBox="1"/>
          <p:nvPr/>
        </p:nvSpPr>
        <p:spPr>
          <a:xfrm>
            <a:off x="2827022" y="5344342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Source: Daily Mail, 2 Jan 2018</a:t>
            </a:r>
          </a:p>
        </p:txBody>
      </p:sp>
    </p:spTree>
    <p:extLst>
      <p:ext uri="{BB962C8B-B14F-4D97-AF65-F5344CB8AC3E}">
        <p14:creationId xmlns:p14="http://schemas.microsoft.com/office/powerpoint/2010/main" val="203515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708664" y="1912327"/>
          <a:ext cx="6642688" cy="254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C29B490-4330-4D54-A0C1-D8F2516F8B2D}"/>
              </a:ext>
            </a:extLst>
          </p:cNvPr>
          <p:cNvSpPr txBox="1"/>
          <p:nvPr/>
        </p:nvSpPr>
        <p:spPr>
          <a:xfrm>
            <a:off x="3759444" y="1912327"/>
            <a:ext cx="57700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Calibri"/>
                <a:ea typeface="+mn-ea"/>
                <a:cs typeface="+mn-cs"/>
              </a:rPr>
              <a:t>SHARE OF NATIONAL INCOME SPENT ON UK DEBT</a:t>
            </a:r>
          </a:p>
        </p:txBody>
      </p:sp>
    </p:spTree>
    <p:extLst>
      <p:ext uri="{BB962C8B-B14F-4D97-AF65-F5344CB8AC3E}">
        <p14:creationId xmlns:p14="http://schemas.microsoft.com/office/powerpoint/2010/main" val="3998117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3801000" y="1164285"/>
          <a:ext cx="4590000" cy="459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74409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354" y="1080840"/>
            <a:ext cx="8429293" cy="46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36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3FA8AA4-41FD-2E43-B63B-33D8F8852320}"/>
              </a:ext>
            </a:extLst>
          </p:cNvPr>
          <p:cNvSpPr/>
          <p:nvPr/>
        </p:nvSpPr>
        <p:spPr>
          <a:xfrm>
            <a:off x="1562100" y="549166"/>
            <a:ext cx="7962900" cy="60802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 descr="https://www.ft.com/__origami/service/image/v2/images/raw/http%3A%2F%2Fcom.ft.imagepublish.prod.s3.amazonaws.com%2Fa3eaaf48-d128-11e7-b781-794ce08b24dc?source=next&amp;quality=highest&amp;width=7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"/>
          <a:stretch/>
        </p:blipFill>
        <p:spPr bwMode="auto">
          <a:xfrm>
            <a:off x="2211473" y="549166"/>
            <a:ext cx="6631826" cy="591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556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Dataviz heroes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Playfair, Nightingale and other pioneers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0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5CF87-B843-AD42-B95C-5C133E0CE659}"/>
              </a:ext>
            </a:extLst>
          </p:cNvPr>
          <p:cNvSpPr/>
          <p:nvPr/>
        </p:nvSpPr>
        <p:spPr>
          <a:xfrm>
            <a:off x="563365" y="379572"/>
            <a:ext cx="5532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William Playfair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Born in 1759, William Playfair invented the chart.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The Commercial and Political Atlas (1785)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 which featured 40 charts covering trade, debt, expenditure and other economic matters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Playfair was the first to add the vertical axis (previous charts did not have this feature, meaning the way data were stacked vertically meant nothing).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His charts were relevant to policy. Playfair made charts that demand those in charge of policy to pay attention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905EBC-56D7-7940-9E41-3F1E1B3DB148}"/>
              </a:ext>
            </a:extLst>
          </p:cNvPr>
          <p:cNvSpPr txBox="1"/>
          <p:nvPr/>
        </p:nvSpPr>
        <p:spPr>
          <a:xfrm>
            <a:off x="6692904" y="4627391"/>
            <a:ext cx="4776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Information,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defaced.”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A picture containing text, wall, person, person&#10;&#10;Description automatically generated">
            <a:extLst>
              <a:ext uri="{FF2B5EF4-FFF2-40B4-BE49-F238E27FC236}">
                <a16:creationId xmlns:a16="http://schemas.microsoft.com/office/drawing/2014/main" id="{1AE709EA-0332-A248-B96E-3697A0BD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97" y="660949"/>
            <a:ext cx="3555998" cy="36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4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Building blocks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49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onic Visionaries of Design — William Playfair | by Corsair&amp;#39;s Publishing |  Charting Ahead">
            <a:extLst>
              <a:ext uri="{FF2B5EF4-FFF2-40B4-BE49-F238E27FC236}">
                <a16:creationId xmlns:a16="http://schemas.microsoft.com/office/drawing/2014/main" id="{888300B7-3CF0-48B7-B611-342C5496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2" y="1389530"/>
            <a:ext cx="8913280" cy="523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94F3C9-48CD-4A2A-A742-3BAAFDEA9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938" y="386319"/>
            <a:ext cx="9144000" cy="891771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Politics and trade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77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: Chart by William Playfair (1821) showing the price of wheat and... |  Download Scientific Diagram">
            <a:extLst>
              <a:ext uri="{FF2B5EF4-FFF2-40B4-BE49-F238E27FC236}">
                <a16:creationId xmlns:a16="http://schemas.microsoft.com/office/drawing/2014/main" id="{3E0DBF02-7DF3-40A2-9F69-1DDBF8D7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19" y="1253737"/>
            <a:ext cx="10030711" cy="529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420430-BC3F-462B-B8D9-54C9D8DE0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08" y="215990"/>
            <a:ext cx="9144000" cy="891771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Real wages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520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E467D-3E31-0541-88BD-47F1EF169759}"/>
              </a:ext>
            </a:extLst>
          </p:cNvPr>
          <p:cNvSpPr/>
          <p:nvPr/>
        </p:nvSpPr>
        <p:spPr>
          <a:xfrm>
            <a:off x="563365" y="379572"/>
            <a:ext cx="605258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Florence Nightingale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Born in 1820, she was a disruptor of both medicine and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Statistician, campaigner, nurse, and inventor, she is best known as the founder of modern nursing: the lady with the lamp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After working on the frontline during the Crimean war, she decided to communicate the miserable conditions she witnessed, creating pioneering using data visualisations to make her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A picture containing text, person, person, black&#10;&#10;Description automatically generated">
            <a:extLst>
              <a:ext uri="{FF2B5EF4-FFF2-40B4-BE49-F238E27FC236}">
                <a16:creationId xmlns:a16="http://schemas.microsoft.com/office/drawing/2014/main" id="{DB1B18D4-B768-2F4A-B511-9E903BB23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26" y="269692"/>
            <a:ext cx="3847609" cy="342531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57E751A-4F84-4749-BECF-A567F4C48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25" y="3933644"/>
            <a:ext cx="3847609" cy="24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40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FEBAD-A788-2942-B192-64DF3AFEAFED}"/>
              </a:ext>
            </a:extLst>
          </p:cNvPr>
          <p:cNvSpPr/>
          <p:nvPr/>
        </p:nvSpPr>
        <p:spPr>
          <a:xfrm>
            <a:off x="375107" y="268941"/>
            <a:ext cx="495889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John Snow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John Snow was an English physician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Studied 1854 cholera epidemic in London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Founding father of epidemiology, a branch of medicine that studies the contraction, spreading and control of disease.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Data pioneer, using carefully plotted maps to solve a problem that had defeated scientists of his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Story of the Broad Street pump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D2C30B52-410C-704F-B61B-E0FE7C323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90" y="179294"/>
            <a:ext cx="2115671" cy="2115671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CB040D11-FACC-4F46-85F9-A23075544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24" y="2454481"/>
            <a:ext cx="4152931" cy="40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74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FEBAD-A788-2942-B192-64DF3AFEAFED}"/>
              </a:ext>
            </a:extLst>
          </p:cNvPr>
          <p:cNvSpPr/>
          <p:nvPr/>
        </p:nvSpPr>
        <p:spPr>
          <a:xfrm>
            <a:off x="563366" y="379572"/>
            <a:ext cx="553263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Edward Tufte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 American statistician and graphic design theorist.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 Visual Display of Quantitative Information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, April 1983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Primary message: designers didn’t have to sacrifice mathematical accuracy in the quest for elegance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“data-ink ratio”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to measure the proportion of a given graphic which was simply illustration rather than a representation of data.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He questioned the “data density” of graphics. And for those graphics which his disliked most coined a new word: “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chartjunk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icture containing person, person, smiling, posing&#10;&#10;Description automatically generated">
            <a:extLst>
              <a:ext uri="{FF2B5EF4-FFF2-40B4-BE49-F238E27FC236}">
                <a16:creationId xmlns:a16="http://schemas.microsoft.com/office/drawing/2014/main" id="{BE6C3631-4C1B-F947-A03E-5992D4F3A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21" y="1210568"/>
            <a:ext cx="3384568" cy="43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59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2B5D2D-C4BC-704C-BEFF-2FCC42C6471A}"/>
              </a:ext>
            </a:extLst>
          </p:cNvPr>
          <p:cNvSpPr/>
          <p:nvPr/>
        </p:nvSpPr>
        <p:spPr>
          <a:xfrm>
            <a:off x="545435" y="424520"/>
            <a:ext cx="75452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Anatomy of a good chart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6A5FFF-6C72-F041-A95A-D992640D6815}"/>
              </a:ext>
            </a:extLst>
          </p:cNvPr>
          <p:cNvGrpSpPr/>
          <p:nvPr/>
        </p:nvGrpSpPr>
        <p:grpSpPr>
          <a:xfrm>
            <a:off x="715766" y="478363"/>
            <a:ext cx="10791623" cy="6379637"/>
            <a:chOff x="786865" y="286798"/>
            <a:chExt cx="10791623" cy="63796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7FEBAD-A788-2942-B192-64DF3AFEAFED}"/>
                </a:ext>
              </a:extLst>
            </p:cNvPr>
            <p:cNvSpPr/>
            <p:nvPr/>
          </p:nvSpPr>
          <p:spPr>
            <a:xfrm>
              <a:off x="884168" y="1470033"/>
              <a:ext cx="17076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Circular Std Book" panose="020B0604020101020102" pitchFamily="34" charset="0"/>
                </a:rPr>
                <a:t>Y axis metric included in the title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F72EB79E-D8EB-304D-BE47-E6C81F1B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688" y="1579901"/>
              <a:ext cx="3984924" cy="419343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E34FDC-EB45-3346-8B2F-28206007D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3800" y="1701800"/>
              <a:ext cx="1849888" cy="172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40BB4F-39D3-294D-87F9-778ED9DF2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3800" y="3808911"/>
              <a:ext cx="1989588" cy="750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6B8E4D-E624-1243-9006-575BD3511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1788" y="4864100"/>
              <a:ext cx="1656512" cy="82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7813C9-DF98-E742-8007-B3A9AEDDE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1594" y="871861"/>
              <a:ext cx="1656512" cy="82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176A03-F0AD-1043-888A-78B865B11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4441" y="1850251"/>
              <a:ext cx="2271290" cy="1220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65C1FD-4A18-A047-A050-8A39D3D16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5526782"/>
              <a:ext cx="1633628" cy="478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FA1903-A7DA-CF42-93E3-5EAF6F126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5888" y="3142121"/>
              <a:ext cx="1896140" cy="105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C01A0A-E3A2-DB44-8650-144D7416EF87}"/>
                </a:ext>
              </a:extLst>
            </p:cNvPr>
            <p:cNvSpPr/>
            <p:nvPr/>
          </p:nvSpPr>
          <p:spPr>
            <a:xfrm>
              <a:off x="786865" y="2789469"/>
              <a:ext cx="17076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Subtitle including extra detail (such as units)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345595-EEF4-FF47-8175-EDDD654FEC40}"/>
                </a:ext>
              </a:extLst>
            </p:cNvPr>
            <p:cNvSpPr/>
            <p:nvPr/>
          </p:nvSpPr>
          <p:spPr>
            <a:xfrm>
              <a:off x="902387" y="4332493"/>
              <a:ext cx="17076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Circular Std Book" panose="020B0604020101020102" pitchFamily="34" charset="0"/>
                </a:rPr>
                <a:t>Y axis label not needed because of title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D5E263-B8B1-9A46-BB21-63675AB9038A}"/>
                </a:ext>
              </a:extLst>
            </p:cNvPr>
            <p:cNvSpPr/>
            <p:nvPr/>
          </p:nvSpPr>
          <p:spPr>
            <a:xfrm>
              <a:off x="1167144" y="5743105"/>
              <a:ext cx="198958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Quantitative data should start from zero by default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F18135-6C0F-2D40-9958-6D4A6DDF8388}"/>
                </a:ext>
              </a:extLst>
            </p:cNvPr>
            <p:cNvSpPr/>
            <p:nvPr/>
          </p:nvSpPr>
          <p:spPr>
            <a:xfrm>
              <a:off x="9836292" y="4517159"/>
              <a:ext cx="170763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X axis label not needed because, in most cases, time is obvious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320C9F-76B0-A948-A748-FAFE06C977F5}"/>
                </a:ext>
              </a:extLst>
            </p:cNvPr>
            <p:cNvSpPr/>
            <p:nvPr/>
          </p:nvSpPr>
          <p:spPr>
            <a:xfrm>
              <a:off x="9870854" y="2460380"/>
              <a:ext cx="170763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Eye-catching colour. Make sure colours are consistent across your work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F0EE19-EEFD-6C42-8A12-4FDD87C267EB}"/>
                </a:ext>
              </a:extLst>
            </p:cNvPr>
            <p:cNvSpPr/>
            <p:nvPr/>
          </p:nvSpPr>
          <p:spPr>
            <a:xfrm>
              <a:off x="9470067" y="286798"/>
              <a:ext cx="185735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Size. The original version of this chart is 300px by 300px. This is perfect for mobile.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95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10065580" cy="2387600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Killer charts vs </a:t>
            </a:r>
            <a:r>
              <a:rPr lang="en-GB" sz="48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Chartjunk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7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examples to discuss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28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945" y="1167897"/>
            <a:ext cx="5323118" cy="5288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81836-A62A-DC1F-11F3-E27677212699}"/>
              </a:ext>
            </a:extLst>
          </p:cNvPr>
          <p:cNvSpPr txBox="1"/>
          <p:nvPr/>
        </p:nvSpPr>
        <p:spPr>
          <a:xfrm>
            <a:off x="540945" y="28611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Not everything should be a chart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191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https://seeingcomplexity.files.wordpress.com/2011/02/movies2.png?w=594&amp;h=250&amp;crop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9" y="1876247"/>
            <a:ext cx="10043102" cy="422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A8833-E742-837E-84CB-814AE0A757C4}"/>
              </a:ext>
            </a:extLst>
          </p:cNvPr>
          <p:cNvSpPr txBox="1"/>
          <p:nvPr/>
        </p:nvSpPr>
        <p:spPr>
          <a:xfrm>
            <a:off x="622426" y="37659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Pretty pictures do not always convey information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248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965E36-D5CE-8D49-A68D-C67A8ED1A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3" y="357006"/>
            <a:ext cx="5516134" cy="614398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FF6D9A5-E604-B442-A223-DE8F1B8C0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78" y="321956"/>
            <a:ext cx="5485018" cy="61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6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438EA0-BA68-429A-BE20-96381175831C}"/>
              </a:ext>
            </a:extLst>
          </p:cNvPr>
          <p:cNvSpPr/>
          <p:nvPr/>
        </p:nvSpPr>
        <p:spPr>
          <a:xfrm>
            <a:off x="3391381" y="1514171"/>
            <a:ext cx="5116153" cy="480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370103" y="339579"/>
            <a:ext cx="4091945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 science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2050" name="Picture 2" descr="The Data Science Venn Diagram — Drew Conway">
            <a:extLst>
              <a:ext uri="{FF2B5EF4-FFF2-40B4-BE49-F238E27FC236}">
                <a16:creationId xmlns:a16="http://schemas.microsoft.com/office/drawing/2014/main" id="{A052E327-152A-41B3-AE33-4893CDB98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334" y="1514171"/>
            <a:ext cx="5029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466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6FF17D3-140A-C149-BEED-20124A67C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5" y="263248"/>
            <a:ext cx="5528840" cy="6167629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30E5BB0A-0655-5A4F-9727-C8CF51B21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1" y="287324"/>
            <a:ext cx="5528840" cy="61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1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E2723-66E0-3147-9EBC-430C6650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8" y="591041"/>
            <a:ext cx="6203327" cy="56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9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1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your first website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C687C2-D06D-BAAB-4C5D-BFCACC2E8163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Code-along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A9D7-D224-E0C2-9353-617FBD4DC799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937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Embedding charts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93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3024356"/>
            <a:ext cx="9144000" cy="1457551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8189-E4D9-4869-A7D8-D07E7213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0"/>
            <a:ext cx="4086225" cy="2505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4464D-1CC1-4F92-88A3-886123E31DD5}"/>
              </a:ext>
            </a:extLst>
          </p:cNvPr>
          <p:cNvSpPr txBox="1"/>
          <p:nvPr/>
        </p:nvSpPr>
        <p:spPr>
          <a:xfrm>
            <a:off x="1393372" y="3753131"/>
            <a:ext cx="85126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Set up your GitHub pages site.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Enter your details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https://tinyurl.com/DSPP2023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Embed first two charts in your page.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 examples in the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GitHub folder /section1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03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Edit your “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index.css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 file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 ”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exampleCharlie.css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 file for inspiration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Link “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index.css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 to “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index.html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 using: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dirty="0">
                <a:solidFill>
                  <a:srgbClr val="FFC000"/>
                </a:solidFill>
              </a:rPr>
              <a:t>&lt;link </a:t>
            </a:r>
            <a:r>
              <a:rPr lang="en-GB" dirty="0" err="1">
                <a:solidFill>
                  <a:srgbClr val="FFC000"/>
                </a:solidFill>
              </a:rPr>
              <a:t>rel</a:t>
            </a:r>
            <a:r>
              <a:rPr lang="en-GB" dirty="0">
                <a:solidFill>
                  <a:srgbClr val="FFC000"/>
                </a:solidFill>
              </a:rPr>
              <a:t>="stylesheet" </a:t>
            </a:r>
            <a:r>
              <a:rPr lang="en-GB" dirty="0" err="1">
                <a:solidFill>
                  <a:srgbClr val="FFC000"/>
                </a:solidFill>
              </a:rPr>
              <a:t>href</a:t>
            </a:r>
            <a:r>
              <a:rPr lang="en-GB" dirty="0">
                <a:solidFill>
                  <a:srgbClr val="FFC000"/>
                </a:solidFill>
              </a:rPr>
              <a:t>="</a:t>
            </a:r>
            <a:r>
              <a:rPr lang="en-GB" dirty="0" err="1">
                <a:solidFill>
                  <a:srgbClr val="FFC000"/>
                </a:solidFill>
              </a:rPr>
              <a:t>index.css</a:t>
            </a:r>
            <a:r>
              <a:rPr lang="en-GB" dirty="0">
                <a:solidFill>
                  <a:srgbClr val="FFC000"/>
                </a:solidFill>
              </a:rPr>
              <a:t>"&gt; </a:t>
            </a:r>
            <a:r>
              <a:rPr lang="en-GB" dirty="0">
                <a:solidFill>
                  <a:schemeClr val="bg1"/>
                </a:solidFill>
              </a:rPr>
              <a:t>(inside html head)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Don’t forget to import chosen fonts into “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index.html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 and add font rules to “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index.css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</a:t>
            </a:r>
            <a:endParaRPr lang="en-GB" dirty="0">
              <a:solidFill>
                <a:srgbClr val="FFC000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19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D7EC5D-32C0-4D4C-A041-B82241A4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32" y="1247775"/>
            <a:ext cx="4702640" cy="45614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Most used languages, 2021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82E1C-D58A-4CA1-90DF-828094AFB764}"/>
              </a:ext>
            </a:extLst>
          </p:cNvPr>
          <p:cNvSpPr txBox="1"/>
          <p:nvPr/>
        </p:nvSpPr>
        <p:spPr>
          <a:xfrm>
            <a:off x="370103" y="5870776"/>
            <a:ext cx="544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https://insights.stackoverflow.com/survey/2021#technology-most-popular-technologies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434E7-1676-4F39-8E38-32DC1FDA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7775"/>
            <a:ext cx="5725897" cy="481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5992934" y="6176272"/>
            <a:ext cx="813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https://stackoverflow.blog/2021/08/02/2021-stack-overflow-developer-survey-results/</a:t>
            </a:r>
          </a:p>
        </p:txBody>
      </p:sp>
    </p:spTree>
    <p:extLst>
      <p:ext uri="{BB962C8B-B14F-4D97-AF65-F5344CB8AC3E}">
        <p14:creationId xmlns:p14="http://schemas.microsoft.com/office/powerpoint/2010/main" val="203982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538867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70818"/>
            <a:ext cx="5354424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Hypertext.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 in http:// (</a:t>
            </a:r>
            <a:r>
              <a:rPr lang="en-GB" sz="1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yper</a:t>
            </a:r>
            <a:r>
              <a:rPr lang="en-GB" sz="1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 </a:t>
            </a:r>
            <a:r>
              <a:rPr lang="en-GB" sz="1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ransfer </a:t>
            </a:r>
            <a:r>
              <a:rPr lang="en-GB" sz="1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rotocol)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ML.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Markup language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1993.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Invented at CERN by Tim Berners-Lee.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1994.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Dave Raggett (Hewlett Packard, Bristol), develops HTML+ and Arena browser. 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1995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WC3 guidelines published, to end browser wars.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idea.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HT in the name is the big idea. There were lots of markup languages (SGML for example) but TBN idea was to link documents together, it added hyperlinks. </a:t>
            </a: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I Was Devastated”: Tim Berners-Lee, the Man Who Created the World Wide Web,  Has Some Regrets | Vanity Fair">
            <a:extLst>
              <a:ext uri="{FF2B5EF4-FFF2-40B4-BE49-F238E27FC236}">
                <a16:creationId xmlns:a16="http://schemas.microsoft.com/office/drawing/2014/main" id="{C44B3B79-5502-4638-8418-5FD265F5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19" y="837057"/>
            <a:ext cx="5354424" cy="358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8030C-B86A-4B7E-914E-2C27636AD96C}"/>
              </a:ext>
            </a:extLst>
          </p:cNvPr>
          <p:cNvSpPr txBox="1"/>
          <p:nvPr/>
        </p:nvSpPr>
        <p:spPr>
          <a:xfrm>
            <a:off x="6377264" y="5247578"/>
            <a:ext cx="5732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https://www.vanityfair.com/news/2018/07/the-man-who-created-the-world-wide-web-has-some-regrets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2E254-A344-4DD7-AA17-EFC324533E89}"/>
              </a:ext>
            </a:extLst>
          </p:cNvPr>
          <p:cNvSpPr txBox="1"/>
          <p:nvPr/>
        </p:nvSpPr>
        <p:spPr>
          <a:xfrm>
            <a:off x="6377264" y="4539692"/>
            <a:ext cx="1920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 Berners-Lee. Image: CERN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5FE4C-C708-4893-AD06-D0FF58703438}"/>
              </a:ext>
            </a:extLst>
          </p:cNvPr>
          <p:cNvSpPr txBox="1"/>
          <p:nvPr/>
        </p:nvSpPr>
        <p:spPr>
          <a:xfrm>
            <a:off x="6377264" y="49232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https://home.cern/science/computing/birth-web/short-history-web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216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6" y="313124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example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094D4-95CB-BA29-D031-E9993C127E18}"/>
              </a:ext>
            </a:extLst>
          </p:cNvPr>
          <p:cNvSpPr txBox="1"/>
          <p:nvPr/>
        </p:nvSpPr>
        <p:spPr>
          <a:xfrm>
            <a:off x="636543" y="1166997"/>
            <a:ext cx="101594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Richard Davies, Data Science --&gt;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Economics Observatory, Data Science for Public Policy --&gt;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The body contains thigs you see --&gt;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Most elements both open and close, with the content in the middle --&gt;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Indenting is optional, but helps with readability --&gt;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My First Heading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&lt;/h1&gt;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&lt;/p&gt;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187790"/>
            <a:ext cx="733765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ascading </a:t>
            </a:r>
            <a:r>
              <a:rPr lang="en-GB" sz="18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tyle </a:t>
            </a:r>
            <a:r>
              <a:rPr lang="en-GB" sz="18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heets</a:t>
            </a:r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1994.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First proposal – again at CERN.</a:t>
            </a: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050" name="Picture 2" descr="(photo) sitting at a dinner table">
            <a:extLst>
              <a:ext uri="{FF2B5EF4-FFF2-40B4-BE49-F238E27FC236}">
                <a16:creationId xmlns:a16="http://schemas.microsoft.com/office/drawing/2014/main" id="{DADE1070-A46A-491A-B59F-D492B310E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9" y="2478295"/>
            <a:ext cx="3767195" cy="28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050C1-A187-4E44-BD63-E85A8A70DD70}"/>
              </a:ext>
            </a:extLst>
          </p:cNvPr>
          <p:cNvSpPr txBox="1"/>
          <p:nvPr/>
        </p:nvSpPr>
        <p:spPr>
          <a:xfrm>
            <a:off x="716279" y="5670210"/>
            <a:ext cx="3162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/>
                <a:ea typeface="+mn-ea"/>
                <a:cs typeface="+mn-cs"/>
              </a:rPr>
              <a:t>Håkon Wium Lie, 12 December 1995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https://www.w3.org/Style/CSS20/history.html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/>
                <a:ea typeface="+mn-ea"/>
                <a:cs typeface="+mn-cs"/>
              </a:rPr>
              <a:t>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15C9D-A2D4-4903-9446-234A84E067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t="24806" r="33965"/>
          <a:stretch/>
        </p:blipFill>
        <p:spPr>
          <a:xfrm>
            <a:off x="5438104" y="924507"/>
            <a:ext cx="6108344" cy="541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1601</Words>
  <Application>Microsoft Office PowerPoint</Application>
  <PresentationFormat>Widescreen</PresentationFormat>
  <Paragraphs>188</Paragraphs>
  <Slides>55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Abadi Extra Light</vt:lpstr>
      <vt:lpstr>Arial</vt:lpstr>
      <vt:lpstr>Calibri</vt:lpstr>
      <vt:lpstr>Calibri Light</vt:lpstr>
      <vt:lpstr>Circular Std Book</vt:lpstr>
      <vt:lpstr>Consolas</vt:lpstr>
      <vt:lpstr>Futura Medium</vt:lpstr>
      <vt:lpstr>Optima</vt:lpstr>
      <vt:lpstr>Times New Roman</vt:lpstr>
      <vt:lpstr>Verdana</vt:lpstr>
      <vt:lpstr>Office Theme</vt:lpstr>
      <vt:lpstr>1_Office Theme</vt:lpstr>
      <vt:lpstr>5_Custom Design</vt:lpstr>
      <vt:lpstr>PowerPoint Presentation</vt:lpstr>
      <vt:lpstr>Session 1. Building your first website</vt:lpstr>
      <vt:lpstr>Session 1. Building your first website</vt:lpstr>
      <vt:lpstr>Building blocks.</vt:lpstr>
      <vt:lpstr>PowerPoint Presentation</vt:lpstr>
      <vt:lpstr>PowerPoint Presentation</vt:lpstr>
      <vt:lpstr>HTML.</vt:lpstr>
      <vt:lpstr>HTML example.</vt:lpstr>
      <vt:lpstr>CSS.</vt:lpstr>
      <vt:lpstr>Putting HTML and CSS together.   To link your HTML page to a CSS file you specify the location in the head section of your page.   &lt;!-- Here is the head section --&gt; &lt;head&gt; &lt;title&gt;Page Title&lt;/title&gt;  &lt;!-- Link to my CSS file --&gt; &lt;link rel="stylesheet" href="firstExample.css"&gt; &lt;/head&gt;  Your page will now have the styles set out in the CSS file.    </vt:lpstr>
      <vt:lpstr>JavaScript.</vt:lpstr>
      <vt:lpstr>JSON data.</vt:lpstr>
      <vt:lpstr>PowerPoint Presentation</vt:lpstr>
      <vt:lpstr>PowerPoint Presentation</vt:lpstr>
      <vt:lpstr>PowerPoint Presentation</vt:lpstr>
      <vt:lpstr>Session 1. Building your first website</vt:lpstr>
      <vt:lpstr>Bad, Ugly … and Good.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worked examples. What is wrong here? And how can we improve things?</vt:lpstr>
      <vt:lpstr>PowerPoint Presentation</vt:lpstr>
      <vt:lpstr>PowerPoint Presentation</vt:lpstr>
      <vt:lpstr>The same data  Different stories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Dataviz heroes. Playfair, Nightingale and other pioneers</vt:lpstr>
      <vt:lpstr>PowerPoint Presentation</vt:lpstr>
      <vt:lpstr>Politics and trade.</vt:lpstr>
      <vt:lpstr>Real wages.</vt:lpstr>
      <vt:lpstr>PowerPoint Presentation</vt:lpstr>
      <vt:lpstr>PowerPoint Presentation</vt:lpstr>
      <vt:lpstr>PowerPoint Presentation</vt:lpstr>
      <vt:lpstr>PowerPoint Presentation</vt:lpstr>
      <vt:lpstr>Killer charts vs Chartjunk. Some examples to discuss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1. Building your first website</vt:lpstr>
      <vt:lpstr>Embedding charts.</vt:lpstr>
      <vt:lpstr>Code-along.  </vt:lpstr>
      <vt:lpstr>CSS.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</cp:lastModifiedBy>
  <cp:revision>74</cp:revision>
  <dcterms:created xsi:type="dcterms:W3CDTF">2021-07-20T09:12:48Z</dcterms:created>
  <dcterms:modified xsi:type="dcterms:W3CDTF">2023-09-15T05:13:56Z</dcterms:modified>
</cp:coreProperties>
</file>